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6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8C8AF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E7E6E2">
              <a:alpha val="60000"/>
            </a:srgbClr>
          </a:solidFill>
        </a:fill>
      </a:tcStyle>
    </a:wholeTbl>
    <a:band2H>
      <a:tcTxStyle b="def" i="def"/>
      <a:tcStyle>
        <a:tcBdr/>
        <a:fill>
          <a:solidFill>
            <a:srgbClr val="B6BEC8">
              <a:alpha val="3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wholeTbl>
    <a:band2H>
      <a:tcTxStyle b="def" i="def"/>
      <a:tcStyle>
        <a:tcBdr/>
        <a:fill>
          <a:solidFill>
            <a:srgbClr val="CBCAB9">
              <a:alpha val="7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0">
              <a:alpha val="8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solidFill>
                <a:srgbClr val="5A5950"/>
              </a:solidFill>
              <a:prstDash val="solid"/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254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254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704" y="7385050"/>
            <a:ext cx="10754592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3454400" y="3200400"/>
            <a:ext cx="17475200" cy="3962400"/>
          </a:xfrm>
          <a:prstGeom prst="rect">
            <a:avLst/>
          </a:prstGeom>
        </p:spPr>
        <p:txBody>
          <a:bodyPr anchor="b"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/>
          </p:nvPr>
        </p:nvSpPr>
        <p:spPr>
          <a:xfrm>
            <a:off x="3454400" y="8305800"/>
            <a:ext cx="17475200" cy="198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1995150" y="13227050"/>
            <a:ext cx="419100" cy="508000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— Иван Арсентьев"/>
          <p:cNvSpPr txBox="1"/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5" name="«Место ввода цитаты»."/>
          <p:cNvSpPr txBox="1"/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3400"/>
              </a:spcBef>
              <a:buSzTx/>
              <a:buNone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Изображение"/>
          <p:cNvSpPr/>
          <p:nvPr>
            <p:ph type="pic" idx="21"/>
          </p:nvPr>
        </p:nvSpPr>
        <p:spPr>
          <a:xfrm>
            <a:off x="3311" y="5001"/>
            <a:ext cx="24422101" cy="172012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Изображение"/>
          <p:cNvSpPr/>
          <p:nvPr>
            <p:ph type="pic" idx="21"/>
          </p:nvPr>
        </p:nvSpPr>
        <p:spPr>
          <a:xfrm>
            <a:off x="2438400" y="-482600"/>
            <a:ext cx="19507200" cy="13739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Текст заголовка"/>
          <p:cNvSpPr txBox="1"/>
          <p:nvPr>
            <p:ph type="title"/>
          </p:nvPr>
        </p:nvSpPr>
        <p:spPr>
          <a:xfrm>
            <a:off x="3454400" y="10287000"/>
            <a:ext cx="17475200" cy="1638300"/>
          </a:xfrm>
          <a:prstGeom prst="rect">
            <a:avLst/>
          </a:prstGeom>
        </p:spPr>
        <p:txBody>
          <a:bodyPr/>
          <a:lstStyle>
            <a:lvl1pPr>
              <a:defRPr sz="10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" name="Уровень текста 1…"/>
          <p:cNvSpPr txBox="1"/>
          <p:nvPr>
            <p:ph type="body" sz="quarter" idx="1"/>
          </p:nvPr>
        </p:nvSpPr>
        <p:spPr>
          <a:xfrm>
            <a:off x="3454400" y="11912600"/>
            <a:ext cx="174752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4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Текст заголовка"/>
          <p:cNvSpPr txBox="1"/>
          <p:nvPr>
            <p:ph type="title"/>
          </p:nvPr>
        </p:nvSpPr>
        <p:spPr>
          <a:xfrm>
            <a:off x="2387600" y="5308600"/>
            <a:ext cx="19621500" cy="31115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Изображение"/>
          <p:cNvSpPr/>
          <p:nvPr>
            <p:ph type="pic" idx="21"/>
          </p:nvPr>
        </p:nvSpPr>
        <p:spPr>
          <a:xfrm>
            <a:off x="11099182" y="1524000"/>
            <a:ext cx="15562608" cy="109612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Текст заголовка"/>
          <p:cNvSpPr txBox="1"/>
          <p:nvPr>
            <p:ph type="title"/>
          </p:nvPr>
        </p:nvSpPr>
        <p:spPr>
          <a:xfrm>
            <a:off x="1447800" y="3708400"/>
            <a:ext cx="11341100" cy="3429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41" name="Уровень текста 1…"/>
          <p:cNvSpPr txBox="1"/>
          <p:nvPr>
            <p:ph type="body" sz="quarter" idx="1"/>
          </p:nvPr>
        </p:nvSpPr>
        <p:spPr>
          <a:xfrm>
            <a:off x="1447800" y="7150100"/>
            <a:ext cx="11341100" cy="4813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Уровень текста 1…"/>
          <p:cNvSpPr txBox="1"/>
          <p:nvPr>
            <p:ph type="body" idx="1"/>
          </p:nvPr>
        </p:nvSpPr>
        <p:spPr>
          <a:xfrm>
            <a:off x="2387600" y="4330700"/>
            <a:ext cx="196215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Изображение"/>
          <p:cNvSpPr/>
          <p:nvPr>
            <p:ph type="pic" sz="half" idx="21"/>
          </p:nvPr>
        </p:nvSpPr>
        <p:spPr>
          <a:xfrm>
            <a:off x="12331700" y="4673600"/>
            <a:ext cx="10742482" cy="756628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8" name="Уровень текста 1…"/>
          <p:cNvSpPr txBox="1"/>
          <p:nvPr>
            <p:ph type="body" sz="half" idx="1"/>
          </p:nvPr>
        </p:nvSpPr>
        <p:spPr>
          <a:xfrm>
            <a:off x="2387600" y="4330700"/>
            <a:ext cx="9855200" cy="7899400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3900"/>
              </a:spcBef>
              <a:buBlip>
                <a:blip r:embed="rId3"/>
              </a:buBlip>
              <a:defRPr sz="5000"/>
            </a:lvl1pPr>
            <a:lvl2pPr marL="1168400" indent="-584200">
              <a:spcBef>
                <a:spcPts val="3900"/>
              </a:spcBef>
              <a:buBlip>
                <a:blip r:embed="rId3"/>
              </a:buBlip>
              <a:defRPr sz="5000"/>
            </a:lvl2pPr>
            <a:lvl3pPr marL="1752600" indent="-584200">
              <a:spcBef>
                <a:spcPts val="3900"/>
              </a:spcBef>
              <a:buBlip>
                <a:blip r:embed="rId3"/>
              </a:buBlip>
              <a:defRPr sz="5000"/>
            </a:lvl3pPr>
            <a:lvl4pPr marL="2336800" indent="-584200">
              <a:spcBef>
                <a:spcPts val="3900"/>
              </a:spcBef>
              <a:buBlip>
                <a:blip r:embed="rId3"/>
              </a:buBlip>
              <a:defRPr sz="5000"/>
            </a:lvl4pPr>
            <a:lvl5pPr marL="2921000" indent="-584200">
              <a:spcBef>
                <a:spcPts val="3900"/>
              </a:spcBef>
              <a:buBlip>
                <a:blip r:embed="rId3"/>
              </a:buBlip>
              <a:defRPr sz="5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Изображение"/>
          <p:cNvSpPr/>
          <p:nvPr>
            <p:ph type="pic" sz="half" idx="21"/>
          </p:nvPr>
        </p:nvSpPr>
        <p:spPr>
          <a:xfrm>
            <a:off x="12494232" y="6705600"/>
            <a:ext cx="10404086" cy="692476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22"/>
          </p:nvPr>
        </p:nvSpPr>
        <p:spPr>
          <a:xfrm>
            <a:off x="11289407" y="1189547"/>
            <a:ext cx="11582401" cy="8157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Изображение"/>
          <p:cNvSpPr/>
          <p:nvPr>
            <p:ph type="pic" idx="23"/>
          </p:nvPr>
        </p:nvSpPr>
        <p:spPr>
          <a:xfrm>
            <a:off x="1651000" y="-1193800"/>
            <a:ext cx="10502900" cy="1611052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/>
          </p:nvPr>
        </p:nvSpPr>
        <p:spPr>
          <a:xfrm>
            <a:off x="2387600" y="1295400"/>
            <a:ext cx="19621500" cy="1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2387600" y="1193800"/>
            <a:ext cx="196215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95150" y="132334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 i="0" sz="24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9pPr>
    </p:titleStyle>
    <p:bodyStyle>
      <a:lvl1pPr marL="6731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13462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20193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26924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33655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40386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47117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53848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6057900" marR="0" indent="-673100" algn="l" defTabSz="825500" rtl="0" latinLnBrk="0">
        <a:lnSpc>
          <a:spcPct val="120000"/>
        </a:lnSpc>
        <a:spcBef>
          <a:spcPts val="45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5800" u="none"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3.tif"/><Relationship Id="rId6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3.tif"/><Relationship Id="rId6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8.png"/><Relationship Id="rId7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8.png"/><Relationship Id="rId6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6" Type="http://schemas.openxmlformats.org/officeDocument/2006/relationships/image" Target="../media/image4.tif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4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slide" Target="slide9.xml"/><Relationship Id="rId7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807" y="-736846"/>
            <a:ext cx="24567614" cy="18425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092" y="348724"/>
            <a:ext cx="5080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521" y="7653844"/>
            <a:ext cx="5087142" cy="16443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5" name="Прямоугольник"/>
          <p:cNvGrpSpPr/>
          <p:nvPr/>
        </p:nvGrpSpPr>
        <p:grpSpPr>
          <a:xfrm>
            <a:off x="6405847" y="2464032"/>
            <a:ext cx="17860261" cy="9480366"/>
            <a:chOff x="0" y="0"/>
            <a:chExt cx="17860260" cy="9480365"/>
          </a:xfrm>
        </p:grpSpPr>
        <p:sp>
          <p:nvSpPr>
            <p:cNvPr id="124" name="Прямоугольник"/>
            <p:cNvSpPr/>
            <p:nvPr/>
          </p:nvSpPr>
          <p:spPr>
            <a:xfrm>
              <a:off x="215900" y="139700"/>
              <a:ext cx="17428461" cy="8921566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23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860261" cy="9480366"/>
            </a:xfrm>
            <a:prstGeom prst="rect">
              <a:avLst/>
            </a:prstGeom>
            <a:effectLst/>
          </p:spPr>
        </p:pic>
      </p:grpSp>
      <p:sp>
        <p:nvSpPr>
          <p:cNvPr id="126" name="Предложение коллаборации…"/>
          <p:cNvSpPr txBox="1"/>
          <p:nvPr>
            <p:ph type="title" idx="4294967295"/>
          </p:nvPr>
        </p:nvSpPr>
        <p:spPr>
          <a:xfrm>
            <a:off x="6959867" y="2976083"/>
            <a:ext cx="16752222" cy="7763834"/>
          </a:xfrm>
          <a:prstGeom prst="rect">
            <a:avLst/>
          </a:prstGeom>
        </p:spPr>
        <p:txBody>
          <a:bodyPr/>
          <a:lstStyle/>
          <a:p>
            <a:pPr defTabSz="734694">
              <a:defRPr sz="8366">
                <a:solidFill>
                  <a:srgbClr val="F0F3F0"/>
                </a:solidFill>
                <a:effectLst>
                  <a:outerShdw sx="100000" sy="100000" kx="0" ky="0" algn="b" rotWithShape="0" blurRad="11303" dist="11303" dir="16200000">
                    <a:srgbClr val="000000">
                      <a:alpha val="50000"/>
                    </a:srgbClr>
                  </a:outerShdw>
                </a:effectLst>
              </a:defRPr>
            </a:pPr>
            <a:r>
              <a:t>Предложение коллаборации </a:t>
            </a:r>
          </a:p>
          <a:p>
            <a:pPr defTabSz="734694">
              <a:defRPr sz="8366">
                <a:solidFill>
                  <a:srgbClr val="F0F3F0"/>
                </a:solidFill>
                <a:effectLst>
                  <a:outerShdw sx="100000" sy="100000" kx="0" ky="0" algn="b" rotWithShape="0" blurRad="11303" dist="11303" dir="16200000">
                    <a:srgbClr val="000000">
                      <a:alpha val="50000"/>
                    </a:srgbClr>
                  </a:outerShdw>
                </a:effectLst>
              </a:defRPr>
            </a:pPr>
            <a:r>
              <a:t>Полярной опытной станции филиала ВИР (ПРОСВИР) </a:t>
            </a:r>
          </a:p>
          <a:p>
            <a:pPr defTabSz="734694">
              <a:defRPr sz="8366">
                <a:solidFill>
                  <a:srgbClr val="F0F3F0"/>
                </a:solidFill>
                <a:effectLst>
                  <a:outerShdw sx="100000" sy="100000" kx="0" ky="0" algn="b" rotWithShape="0" blurRad="11303" dist="11303" dir="16200000">
                    <a:srgbClr val="000000">
                      <a:alpha val="50000"/>
                    </a:srgbClr>
                  </a:outerShdw>
                </a:effectLst>
              </a:defRPr>
            </a:pPr>
            <a:r>
              <a:t>и </a:t>
            </a:r>
          </a:p>
          <a:p>
            <a:pPr defTabSz="406908">
              <a:defRPr sz="4093">
                <a:solidFill>
                  <a:srgbClr val="F0F3F0"/>
                </a:solidFill>
                <a:effectLst/>
                <a:latin typeface="Times Roman"/>
                <a:ea typeface="Times Roman"/>
                <a:cs typeface="Times Roman"/>
                <a:sym typeface="Times Roman"/>
              </a:defRPr>
            </a:pPr>
            <a:r>
              <a:t>Нижегородского Государственного Технического Университета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06908">
              <a:defRPr sz="4093">
                <a:solidFill>
                  <a:srgbClr val="F0F3F0"/>
                </a:solidFill>
                <a:effectLst/>
                <a:latin typeface="Times Roman"/>
                <a:ea typeface="Times Roman"/>
                <a:cs typeface="Times Roman"/>
                <a:sym typeface="Times Roman"/>
              </a:defRPr>
            </a:pPr>
            <a:r>
              <a:t>Образовательно-научного института ядерной энергетики и технической физики им. академика Ф.М. Митенкова,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06908">
              <a:defRPr sz="4093">
                <a:solidFill>
                  <a:srgbClr val="F0F3F0"/>
                </a:solidFill>
                <a:effectLst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к</a:t>
            </a:r>
            <a:r>
              <a:t>афедры «Биоинженерии и ядерной медицины»</a:t>
            </a:r>
          </a:p>
        </p:txBody>
      </p:sp>
      <p:sp>
        <p:nvSpPr>
          <p:cNvPr id="127" name="Текст"/>
          <p:cNvSpPr txBox="1"/>
          <p:nvPr/>
        </p:nvSpPr>
        <p:spPr>
          <a:xfrm>
            <a:off x="11792940" y="4633173"/>
            <a:ext cx="26009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27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26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231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230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29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32" name="Рассмотрим исследование на примере Гетероауксина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Рассмотрим исследование на примере Гетероауксина</a:t>
            </a:r>
          </a:p>
        </p:txBody>
      </p:sp>
      <p:pic>
        <p:nvPicPr>
          <p:cNvPr id="233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9700" y="3776795"/>
            <a:ext cx="19621501" cy="7563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37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36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241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240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39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42" name="Научное обоснование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Научное обоснование</a:t>
            </a:r>
          </a:p>
        </p:txBody>
      </p:sp>
      <p:pic>
        <p:nvPicPr>
          <p:cNvPr id="243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38869" y="7267364"/>
            <a:ext cx="5054544" cy="213375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При тепловых нейтронах будет радиационное поглощение с возможным…"/>
          <p:cNvSpPr txBox="1"/>
          <p:nvPr/>
        </p:nvSpPr>
        <p:spPr>
          <a:xfrm>
            <a:off x="279089" y="3927268"/>
            <a:ext cx="20574103" cy="271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0F3F0"/>
                </a:solidFill>
              </a:defRPr>
            </a:pPr>
            <a:r>
              <a:t>При тепловых нейтронах будет радиационное поглощение с возможным</a:t>
            </a:r>
          </a:p>
          <a:p>
            <a:pPr algn="l">
              <a:defRPr>
                <a:solidFill>
                  <a:srgbClr val="F0F3F0"/>
                </a:solidFill>
              </a:defRPr>
            </a:pPr>
            <a:r>
              <a:t>образованием изотопов азота, углерода, кислорода и дальнейшим их </a:t>
            </a:r>
          </a:p>
          <a:p>
            <a:pPr algn="l">
              <a:defRPr>
                <a:solidFill>
                  <a:srgbClr val="F0F3F0"/>
                </a:solidFill>
              </a:defRPr>
            </a:pPr>
            <a:r>
              <a:t>распадом, за исключением N</a:t>
            </a:r>
            <a:r>
              <a:rPr baseline="90322" sz="3100"/>
              <a:t>15</a:t>
            </a:r>
            <a:r>
              <a:t> например:</a:t>
            </a:r>
          </a:p>
        </p:txBody>
      </p:sp>
      <p:sp>
        <p:nvSpPr>
          <p:cNvPr id="245" name="поэтому исследования проводятся по измерению N15 в разных тканях…"/>
          <p:cNvSpPr txBox="1"/>
          <p:nvPr/>
        </p:nvSpPr>
        <p:spPr>
          <a:xfrm>
            <a:off x="740538" y="9566684"/>
            <a:ext cx="19651206" cy="278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0F3F0"/>
                </a:solidFill>
              </a:defRPr>
            </a:pPr>
            <a:r>
              <a:t>поэтому исследования проводятся по измерению N</a:t>
            </a:r>
            <a:r>
              <a:rPr baseline="90322" sz="3100"/>
              <a:t>15</a:t>
            </a:r>
            <a:r>
              <a:t> в разных тканях </a:t>
            </a:r>
          </a:p>
          <a:p>
            <a:pPr algn="l">
              <a:defRPr>
                <a:solidFill>
                  <a:srgbClr val="F0F3F0"/>
                </a:solidFill>
              </a:defRPr>
            </a:pPr>
            <a:r>
              <a:t>растения </a:t>
            </a:r>
          </a:p>
          <a:p>
            <a:pPr algn="l">
              <a:defRPr>
                <a:solidFill>
                  <a:srgbClr val="F0F3F0"/>
                </a:solidFill>
              </a:defRPr>
            </a:pPr>
            <a:r>
              <a:t>N</a:t>
            </a:r>
            <a:r>
              <a:rPr baseline="90322" sz="3100"/>
              <a:t>15</a:t>
            </a:r>
            <a:r>
              <a:t> - не радиоактивный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49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48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253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252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51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54" name="Этап I - Изучение химического состава продукта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Этап I - Изучение химического состава продукта</a:t>
            </a:r>
          </a:p>
        </p:txBody>
      </p:sp>
      <p:pic>
        <p:nvPicPr>
          <p:cNvPr id="255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267" y="4529227"/>
            <a:ext cx="6959601" cy="621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94550" y="4536744"/>
            <a:ext cx="10442800" cy="7004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60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59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264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263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62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65" name="Этап II - Облучение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Этап II - Облучение</a:t>
            </a:r>
          </a:p>
        </p:txBody>
      </p:sp>
      <p:pic>
        <p:nvPicPr>
          <p:cNvPr id="26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6267" y="4529227"/>
            <a:ext cx="6959601" cy="621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62957" y="4212700"/>
            <a:ext cx="9946042" cy="719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15"/>
          <p:cNvSpPr txBox="1"/>
          <p:nvPr/>
        </p:nvSpPr>
        <p:spPr>
          <a:xfrm>
            <a:off x="4848588" y="8879705"/>
            <a:ext cx="68966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3159"/>
                </a:solidFill>
              </a:defRPr>
            </a:lvl1pPr>
          </a:lstStyle>
          <a:p>
            <a:pPr/>
            <a:r>
              <a:t>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72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71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276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275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74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77" name="Этап III - Выращивание…"/>
          <p:cNvSpPr txBox="1"/>
          <p:nvPr>
            <p:ph type="title" idx="4294967295"/>
          </p:nvPr>
        </p:nvSpPr>
        <p:spPr>
          <a:xfrm>
            <a:off x="5525227" y="-656905"/>
            <a:ext cx="19621501" cy="487143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0F3F0"/>
                </a:solidFill>
              </a:defRPr>
            </a:pPr>
            <a:r>
              <a:t>Этап III - Выращивание </a:t>
            </a:r>
          </a:p>
          <a:p>
            <a:pPr>
              <a:defRPr>
                <a:solidFill>
                  <a:srgbClr val="F0F3F0"/>
                </a:solidFill>
              </a:defRPr>
            </a:pPr>
            <a:r>
              <a:t>культуры</a:t>
            </a:r>
          </a:p>
        </p:txBody>
      </p:sp>
      <p:pic>
        <p:nvPicPr>
          <p:cNvPr id="278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291" y="4178385"/>
            <a:ext cx="10178289" cy="5359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8703" y="6147679"/>
            <a:ext cx="10178289" cy="5910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83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82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pic>
        <p:nvPicPr>
          <p:cNvPr id="285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4214" y="3408912"/>
            <a:ext cx="7196820" cy="4383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4214" y="8041362"/>
            <a:ext cx="7196820" cy="40963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9" name="Прямоугольник"/>
          <p:cNvGrpSpPr/>
          <p:nvPr/>
        </p:nvGrpSpPr>
        <p:grpSpPr>
          <a:xfrm>
            <a:off x="6476270" y="100571"/>
            <a:ext cx="17860261" cy="3916857"/>
            <a:chOff x="0" y="0"/>
            <a:chExt cx="17860260" cy="3916856"/>
          </a:xfrm>
        </p:grpSpPr>
        <p:sp>
          <p:nvSpPr>
            <p:cNvPr id="288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87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90" name="Этап IV - Изучение динамики"/>
          <p:cNvSpPr txBox="1"/>
          <p:nvPr>
            <p:ph type="title" idx="4294967295"/>
          </p:nvPr>
        </p:nvSpPr>
        <p:spPr>
          <a:xfrm>
            <a:off x="5805171" y="785880"/>
            <a:ext cx="19621501" cy="20324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Этап IV - Изучение динамики</a:t>
            </a:r>
          </a:p>
        </p:txBody>
      </p:sp>
      <p:pic>
        <p:nvPicPr>
          <p:cNvPr id="291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49983" y="4234516"/>
            <a:ext cx="12227281" cy="6848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6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295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94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pic>
        <p:nvPicPr>
          <p:cNvPr id="297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4761" y="5028794"/>
            <a:ext cx="7437846" cy="5563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Прямоугольник"/>
          <p:cNvGrpSpPr/>
          <p:nvPr/>
        </p:nvGrpSpPr>
        <p:grpSpPr>
          <a:xfrm>
            <a:off x="6519338" y="315912"/>
            <a:ext cx="17860261" cy="3916857"/>
            <a:chOff x="0" y="0"/>
            <a:chExt cx="17860260" cy="3916856"/>
          </a:xfrm>
        </p:grpSpPr>
        <p:sp>
          <p:nvSpPr>
            <p:cNvPr id="299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98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301" name="Этап V - анализ концентрации…"/>
          <p:cNvSpPr txBox="1"/>
          <p:nvPr>
            <p:ph type="title" idx="4294967295"/>
          </p:nvPr>
        </p:nvSpPr>
        <p:spPr>
          <a:xfrm>
            <a:off x="4986875" y="656675"/>
            <a:ext cx="20029355" cy="2669271"/>
          </a:xfrm>
          <a:prstGeom prst="rect">
            <a:avLst/>
          </a:prstGeom>
        </p:spPr>
        <p:txBody>
          <a:bodyPr/>
          <a:lstStyle/>
          <a:p>
            <a:pPr defTabSz="734694">
              <a:defRPr sz="8366">
                <a:solidFill>
                  <a:srgbClr val="F0F3F0"/>
                </a:solidFill>
                <a:effectLst>
                  <a:outerShdw sx="100000" sy="100000" kx="0" ky="0" algn="b" rotWithShape="0" blurRad="11303" dist="11303" dir="16200000">
                    <a:srgbClr val="000000">
                      <a:alpha val="50000"/>
                    </a:srgbClr>
                  </a:outerShdw>
                </a:effectLst>
              </a:defRPr>
            </a:pPr>
            <a:r>
              <a:t>Этап V - анализ концентрации</a:t>
            </a:r>
          </a:p>
          <a:p>
            <a:pPr defTabSz="734694">
              <a:defRPr sz="8366">
                <a:solidFill>
                  <a:srgbClr val="F0F3F0"/>
                </a:solidFill>
                <a:effectLst>
                  <a:outerShdw sx="100000" sy="100000" kx="0" ky="0" algn="b" rotWithShape="0" blurRad="11303" dist="11303" dir="16200000">
                    <a:srgbClr val="000000">
                      <a:alpha val="50000"/>
                    </a:srgbClr>
                  </a:outerShdw>
                </a:effectLst>
              </a:defRPr>
            </a:pPr>
            <a:r>
              <a:t>тяжелого азота в тканях</a:t>
            </a:r>
          </a:p>
        </p:txBody>
      </p:sp>
      <p:pic>
        <p:nvPicPr>
          <p:cNvPr id="302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51312" y="4994426"/>
            <a:ext cx="8396314" cy="5632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306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305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310" name="Прямоугольник"/>
          <p:cNvGrpSpPr/>
          <p:nvPr/>
        </p:nvGrpSpPr>
        <p:grpSpPr>
          <a:xfrm>
            <a:off x="6519338" y="315912"/>
            <a:ext cx="17860261" cy="3916857"/>
            <a:chOff x="0" y="0"/>
            <a:chExt cx="17860260" cy="3916856"/>
          </a:xfrm>
        </p:grpSpPr>
        <p:sp>
          <p:nvSpPr>
            <p:cNvPr id="309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308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311" name="Этап VI - предоставление медиа материалов и публикации"/>
          <p:cNvSpPr txBox="1"/>
          <p:nvPr>
            <p:ph type="title" idx="4294967295"/>
          </p:nvPr>
        </p:nvSpPr>
        <p:spPr>
          <a:xfrm>
            <a:off x="4986875" y="656675"/>
            <a:ext cx="20029355" cy="2669271"/>
          </a:xfrm>
          <a:prstGeom prst="rect">
            <a:avLst/>
          </a:prstGeom>
        </p:spPr>
        <p:txBody>
          <a:bodyPr/>
          <a:lstStyle>
            <a:lvl1pPr defTabSz="734694">
              <a:defRPr sz="8366">
                <a:solidFill>
                  <a:srgbClr val="F0F3F0"/>
                </a:solidFill>
                <a:effectLst>
                  <a:outerShdw sx="100000" sy="100000" kx="0" ky="0" algn="b" rotWithShape="0" blurRad="11303" dist="11303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Этап VI - предоставление медиа материалов и публикации</a:t>
            </a:r>
          </a:p>
        </p:txBody>
      </p:sp>
      <p:pic>
        <p:nvPicPr>
          <p:cNvPr id="312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10632" y="5033018"/>
            <a:ext cx="11214101" cy="657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6401" y="5028545"/>
            <a:ext cx="6587546" cy="6587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91266" y="5304024"/>
            <a:ext cx="30226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2379" y="5304024"/>
            <a:ext cx="28956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Изображение" descr="Изображение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8879" y="9626355"/>
            <a:ext cx="3022601" cy="175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Изображение" descr="Изображение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78566" y="9696205"/>
            <a:ext cx="30480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Смета эксперимен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Смета эксперимента</a:t>
            </a:r>
          </a:p>
        </p:txBody>
      </p:sp>
      <p:graphicFrame>
        <p:nvGraphicFramePr>
          <p:cNvPr id="320" name="Таблица"/>
          <p:cNvGraphicFramePr/>
          <p:nvPr/>
        </p:nvGraphicFramePr>
        <p:xfrm>
          <a:off x="1882737" y="4337050"/>
          <a:ext cx="9359901" cy="78994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{C7B018BB-80A7-4F77-B60F-C8B233D01FF8}</a:tableStyleId>
              </a:tblPr>
              <a:tblGrid>
                <a:gridCol w="2336800"/>
                <a:gridCol w="4429470"/>
                <a:gridCol w="9358771"/>
                <a:gridCol w="4506184"/>
              </a:tblGrid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Срок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Наименование работ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Вид отчета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Стоимость,т.руб.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1 мес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Изучение химического состава продукта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Результаты спектроскопии, ссылки на ресурсы, перечень возможных ядерных и химических реакций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50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B2B2B2"/>
                      </a:solidFill>
                      <a:miter lim="400000"/>
                    </a:lnR>
                  </a:tcPr>
                </a:tc>
              </a:tr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1 мес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7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Облучение продукта с подтверждением образования тяжелого азота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Результаты спектроскопии, результаты проведения качественных химических реакций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B2B2B2"/>
                      </a:solidFill>
                      <a:miter lim="400000"/>
                    </a:lnR>
                  </a:tcPr>
                </a:tc>
              </a:tr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1-5 мес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8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Выращивание растений с применением помеченного продукта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Медиа-отчет в формате slow-motion по развитию растения, анализ  концентрации тяжелого изотопа в разных ткканях растения на разных стадиях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383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6D6A67"/>
                          </a:solidFill>
                          <a:sym typeface="Hoefler Text"/>
                        </a:rPr>
                        <a:t>30 - биотехнолог (в мес.)
30 - химический анализ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B2B2B2"/>
                      </a:solidFill>
                      <a:miter lim="400000"/>
                    </a:lnR>
                  </a:tcPr>
                </a:tc>
              </a:tr>
              <a:tr h="157734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3-8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9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Итого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0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медиа материал + публикация в ВАК издании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1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3F1DF"/>
                          </a:solidFill>
                          <a:sym typeface="Hoefler Text"/>
                        </a:rPr>
                        <a:t>210-360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2"/>
                      <a:srcRect l="0" t="0" r="0" b="0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40" y="-1351"/>
            <a:ext cx="24909174" cy="14494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5" name="Прямоугольник"/>
          <p:cNvGrpSpPr/>
          <p:nvPr/>
        </p:nvGrpSpPr>
        <p:grpSpPr>
          <a:xfrm>
            <a:off x="-143457" y="2964606"/>
            <a:ext cx="21419196" cy="9691789"/>
            <a:chOff x="0" y="0"/>
            <a:chExt cx="21419194" cy="9691788"/>
          </a:xfrm>
        </p:grpSpPr>
        <p:sp>
          <p:nvSpPr>
            <p:cNvPr id="324" name="Прямоугольник"/>
            <p:cNvSpPr/>
            <p:nvPr/>
          </p:nvSpPr>
          <p:spPr>
            <a:xfrm>
              <a:off x="215900" y="139700"/>
              <a:ext cx="20987395" cy="913298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323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419195" cy="9691789"/>
            </a:xfrm>
            <a:prstGeom prst="rect">
              <a:avLst/>
            </a:prstGeom>
            <a:effectLst/>
          </p:spPr>
        </p:pic>
      </p:grpSp>
      <p:grpSp>
        <p:nvGrpSpPr>
          <p:cNvPr id="328" name="Прямоугольник"/>
          <p:cNvGrpSpPr/>
          <p:nvPr/>
        </p:nvGrpSpPr>
        <p:grpSpPr>
          <a:xfrm>
            <a:off x="6519338" y="315912"/>
            <a:ext cx="17860261" cy="3916857"/>
            <a:chOff x="0" y="0"/>
            <a:chExt cx="17860260" cy="3916856"/>
          </a:xfrm>
        </p:grpSpPr>
        <p:sp>
          <p:nvSpPr>
            <p:cNvPr id="327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326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329" name="Исполнитель"/>
          <p:cNvSpPr txBox="1"/>
          <p:nvPr>
            <p:ph type="title" idx="4294967295"/>
          </p:nvPr>
        </p:nvSpPr>
        <p:spPr>
          <a:xfrm>
            <a:off x="4986875" y="656675"/>
            <a:ext cx="20029355" cy="2669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Исполнитель</a:t>
            </a:r>
          </a:p>
        </p:txBody>
      </p:sp>
      <p:sp>
        <p:nvSpPr>
          <p:cNvPr id="330" name="Нижегородский Государственный Технический Университет…"/>
          <p:cNvSpPr txBox="1"/>
          <p:nvPr/>
        </p:nvSpPr>
        <p:spPr>
          <a:xfrm>
            <a:off x="4304192" y="5843049"/>
            <a:ext cx="17239935" cy="3594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i="0" sz="4600">
                <a:solidFill>
                  <a:srgbClr val="F0F3F0"/>
                </a:solidFill>
                <a:effectLst/>
                <a:latin typeface="Times Roman"/>
                <a:ea typeface="Times Roman"/>
                <a:cs typeface="Times Roman"/>
                <a:sym typeface="Times Roman"/>
              </a:defRPr>
            </a:pPr>
            <a:r>
              <a:t>Нижегородский Государственный Технический Университет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i="0" sz="4600">
                <a:solidFill>
                  <a:srgbClr val="F0F3F0"/>
                </a:solidFill>
                <a:effectLst/>
                <a:latin typeface="Times Roman"/>
                <a:ea typeface="Times Roman"/>
                <a:cs typeface="Times Roman"/>
                <a:sym typeface="Times Roman"/>
              </a:defRPr>
            </a:pPr>
            <a:r>
              <a:t>Образовательно-научный институт ядерной энергетики и технической физики им. академика Ф.М. Митенкова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defRPr i="0" sz="4600">
                <a:solidFill>
                  <a:srgbClr val="F0F3F0"/>
                </a:solidFill>
                <a:effectLst/>
                <a:latin typeface="Times Roman"/>
                <a:ea typeface="Times Roman"/>
                <a:cs typeface="Times Roman"/>
                <a:sym typeface="Times Roman"/>
              </a:defRPr>
            </a:pPr>
            <a:r>
              <a:t>Кафедра «Биоинженерия и ядерная медицина»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0552" y="3369133"/>
            <a:ext cx="4583354" cy="8542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807" y="-736846"/>
            <a:ext cx="24567614" cy="18425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092" y="348724"/>
            <a:ext cx="5080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521" y="7653844"/>
            <a:ext cx="5087142" cy="16443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" name="Прямоугольник"/>
          <p:cNvGrpSpPr/>
          <p:nvPr/>
        </p:nvGrpSpPr>
        <p:grpSpPr>
          <a:xfrm>
            <a:off x="6271342" y="4144219"/>
            <a:ext cx="17860261" cy="9711529"/>
            <a:chOff x="0" y="0"/>
            <a:chExt cx="17860260" cy="9711528"/>
          </a:xfrm>
        </p:grpSpPr>
        <p:sp>
          <p:nvSpPr>
            <p:cNvPr id="133" name="Прямоугольник"/>
            <p:cNvSpPr/>
            <p:nvPr/>
          </p:nvSpPr>
          <p:spPr>
            <a:xfrm>
              <a:off x="215900" y="139700"/>
              <a:ext cx="17428461" cy="9152729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32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860261" cy="9711529"/>
            </a:xfrm>
            <a:prstGeom prst="rect">
              <a:avLst/>
            </a:prstGeom>
            <a:effectLst/>
          </p:spPr>
        </p:pic>
      </p:grpSp>
      <p:sp>
        <p:nvSpPr>
          <p:cNvPr id="135" name="Текст"/>
          <p:cNvSpPr txBox="1"/>
          <p:nvPr/>
        </p:nvSpPr>
        <p:spPr>
          <a:xfrm>
            <a:off x="11792940" y="4633173"/>
            <a:ext cx="26009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136" name="Кафедра &quot;Биоинженерии и ядерной медицины&quot; разработала предложение для  производителей и дистрибьютеров  удобрений и БАВ по исследованию эффективности влияния продукта на растения методом изотопного маркирования (см. Презентация).…"/>
          <p:cNvSpPr txBox="1"/>
          <p:nvPr/>
        </p:nvSpPr>
        <p:spPr>
          <a:xfrm>
            <a:off x="6741680" y="4210635"/>
            <a:ext cx="16919584" cy="891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20000"/>
              </a:lnSpc>
              <a:spcBef>
                <a:spcPts val="4500"/>
              </a:spcBef>
              <a:defRPr i="0" sz="3600">
                <a:solidFill>
                  <a:srgbClr val="F0F3F0"/>
                </a:solidFill>
              </a:defRPr>
            </a:pPr>
            <a:r>
              <a:t>Кафедра "Биоинженерии и ядерной медицины" разработала предложение для  производителей и дистрибьютеров  удобрений и БАВ по исследованию эффективности влияния продукта на растения методом изотопного маркирования (см. </a:t>
            </a:r>
            <a:r>
              <a:rPr u="sng">
                <a:hlinkClick r:id="rId6" invalidUrl="" action="ppaction://hlinksldjump" tgtFrame="" tooltip="" history="1" highlightClick="0" endSnd="0"/>
              </a:rPr>
              <a:t>Презентация</a:t>
            </a:r>
            <a:r>
              <a:t>).</a:t>
            </a:r>
          </a:p>
          <a:p>
            <a:pPr algn="l">
              <a:lnSpc>
                <a:spcPct val="120000"/>
              </a:lnSpc>
              <a:spcBef>
                <a:spcPts val="4500"/>
              </a:spcBef>
              <a:defRPr i="0" sz="3600">
                <a:solidFill>
                  <a:srgbClr val="F0F3F0"/>
                </a:solidFill>
              </a:defRPr>
            </a:pPr>
            <a:r>
              <a:t>Одним из важнейших этапов выполнения работ является выращивание с/х культуры с применением исследуемого продукта и выполнением требований, предъявляемых к научным исследованиям. </a:t>
            </a:r>
          </a:p>
          <a:p>
            <a:pPr algn="l">
              <a:lnSpc>
                <a:spcPct val="120000"/>
              </a:lnSpc>
              <a:spcBef>
                <a:spcPts val="4500"/>
              </a:spcBef>
              <a:defRPr i="0" sz="3600">
                <a:solidFill>
                  <a:srgbClr val="F0F3F0"/>
                </a:solidFill>
              </a:defRPr>
            </a:pPr>
            <a:r>
              <a:t>Наше предложение - совместно разработать и стартовать проект. Мы маркируем удобрение и проводим анализы, вы - выращиваете культуру.</a:t>
            </a:r>
          </a:p>
          <a:p>
            <a:pPr algn="l">
              <a:lnSpc>
                <a:spcPct val="120000"/>
              </a:lnSpc>
              <a:spcBef>
                <a:spcPts val="4500"/>
              </a:spcBef>
              <a:defRPr i="0" sz="3600">
                <a:solidFill>
                  <a:srgbClr val="F0F3F0"/>
                </a:solidFill>
              </a:defRPr>
            </a:pPr>
            <a:r>
              <a:t>Кроме расширения научной деятельности данная коллаборация носит коммерческий характер.</a:t>
            </a:r>
          </a:p>
        </p:txBody>
      </p:sp>
      <p:grpSp>
        <p:nvGrpSpPr>
          <p:cNvPr id="139" name="Прямоугольник"/>
          <p:cNvGrpSpPr/>
          <p:nvPr/>
        </p:nvGrpSpPr>
        <p:grpSpPr>
          <a:xfrm>
            <a:off x="6271342" y="291294"/>
            <a:ext cx="17860261" cy="3916858"/>
            <a:chOff x="0" y="0"/>
            <a:chExt cx="17860260" cy="3916856"/>
          </a:xfrm>
        </p:grpSpPr>
        <p:sp>
          <p:nvSpPr>
            <p:cNvPr id="138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37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40" name="Суть предложения"/>
          <p:cNvSpPr txBox="1"/>
          <p:nvPr>
            <p:ph type="title" idx="4294967295"/>
          </p:nvPr>
        </p:nvSpPr>
        <p:spPr>
          <a:xfrm>
            <a:off x="5621303" y="329471"/>
            <a:ext cx="19621501" cy="31292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Суть предложения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807" y="-736846"/>
            <a:ext cx="24567614" cy="18425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092" y="348724"/>
            <a:ext cx="5080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521" y="7653844"/>
            <a:ext cx="5087142" cy="16443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Прямоугольник"/>
          <p:cNvGrpSpPr/>
          <p:nvPr/>
        </p:nvGrpSpPr>
        <p:grpSpPr>
          <a:xfrm>
            <a:off x="6289856" y="5227508"/>
            <a:ext cx="17860261" cy="7499181"/>
            <a:chOff x="0" y="0"/>
            <a:chExt cx="17860260" cy="7499180"/>
          </a:xfrm>
        </p:grpSpPr>
        <p:sp>
          <p:nvSpPr>
            <p:cNvPr id="146" name="Прямоугольник"/>
            <p:cNvSpPr/>
            <p:nvPr/>
          </p:nvSpPr>
          <p:spPr>
            <a:xfrm>
              <a:off x="215900" y="139700"/>
              <a:ext cx="17428461" cy="6940381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45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860261" cy="7499181"/>
            </a:xfrm>
            <a:prstGeom prst="rect">
              <a:avLst/>
            </a:prstGeom>
            <a:effectLst/>
          </p:spPr>
        </p:pic>
      </p:grpSp>
      <p:sp>
        <p:nvSpPr>
          <p:cNvPr id="148" name="Текст"/>
          <p:cNvSpPr txBox="1"/>
          <p:nvPr/>
        </p:nvSpPr>
        <p:spPr>
          <a:xfrm>
            <a:off x="11792940" y="4633173"/>
            <a:ext cx="26009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149" name="Дистрибьютер / Производитель…"/>
          <p:cNvSpPr txBox="1"/>
          <p:nvPr/>
        </p:nvSpPr>
        <p:spPr>
          <a:xfrm>
            <a:off x="7106389" y="5447058"/>
            <a:ext cx="16227195" cy="690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i="0" u="sng">
                <a:solidFill>
                  <a:srgbClr val="F0F3F0"/>
                </a:solidFill>
              </a:defRPr>
            </a:pPr>
            <a:r>
              <a:t>Дистрибьютер / Производитель</a:t>
            </a:r>
          </a:p>
          <a:p>
            <a:pPr marL="649889" indent="-649889" algn="l">
              <a:buSzPct val="100000"/>
              <a:buChar char="-"/>
              <a:defRPr i="0">
                <a:solidFill>
                  <a:srgbClr val="F0F3F0"/>
                </a:solidFill>
              </a:defRPr>
            </a:pPr>
            <a:r>
              <a:t>маркетинговые исследования более показательны при экстремальных, граничных условиях, поэтому испытание продукта на ПОСВИР будет максимально расширять рынок продукта</a:t>
            </a:r>
          </a:p>
          <a:p>
            <a:pPr marL="649889" indent="-649889" algn="l">
              <a:buSzPct val="100000"/>
              <a:buChar char="-"/>
              <a:defRPr i="0">
                <a:solidFill>
                  <a:srgbClr val="F0F3F0"/>
                </a:solidFill>
              </a:defRPr>
            </a:pPr>
            <a:r>
              <a:t>магазин ПОСВИР может выступать региональным дистрибьютером продукта</a:t>
            </a:r>
          </a:p>
        </p:txBody>
      </p:sp>
      <p:grpSp>
        <p:nvGrpSpPr>
          <p:cNvPr id="152" name="Прямоугольник"/>
          <p:cNvGrpSpPr/>
          <p:nvPr/>
        </p:nvGrpSpPr>
        <p:grpSpPr>
          <a:xfrm>
            <a:off x="6271342" y="1213621"/>
            <a:ext cx="17860261" cy="3916857"/>
            <a:chOff x="0" y="0"/>
            <a:chExt cx="17860260" cy="3916856"/>
          </a:xfrm>
        </p:grpSpPr>
        <p:sp>
          <p:nvSpPr>
            <p:cNvPr id="151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50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53" name="Заинтересованности сторон"/>
          <p:cNvSpPr txBox="1"/>
          <p:nvPr>
            <p:ph type="title" idx="4294967295"/>
          </p:nvPr>
        </p:nvSpPr>
        <p:spPr>
          <a:xfrm>
            <a:off x="5698164" y="1040431"/>
            <a:ext cx="19621501" cy="31292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Заинтересованности сторон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807" y="-736846"/>
            <a:ext cx="24567614" cy="18425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092" y="348724"/>
            <a:ext cx="5080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521" y="7653844"/>
            <a:ext cx="5087142" cy="16443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" name="Прямоугольник"/>
          <p:cNvGrpSpPr/>
          <p:nvPr/>
        </p:nvGrpSpPr>
        <p:grpSpPr>
          <a:xfrm>
            <a:off x="6405847" y="5221616"/>
            <a:ext cx="17860261" cy="8326690"/>
            <a:chOff x="0" y="0"/>
            <a:chExt cx="17860260" cy="8326689"/>
          </a:xfrm>
        </p:grpSpPr>
        <p:sp>
          <p:nvSpPr>
            <p:cNvPr id="159" name="Прямоугольник"/>
            <p:cNvSpPr/>
            <p:nvPr/>
          </p:nvSpPr>
          <p:spPr>
            <a:xfrm>
              <a:off x="215900" y="139700"/>
              <a:ext cx="17428461" cy="7767890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58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860261" cy="8326690"/>
            </a:xfrm>
            <a:prstGeom prst="rect">
              <a:avLst/>
            </a:prstGeom>
            <a:effectLst/>
          </p:spPr>
        </p:pic>
      </p:grpSp>
      <p:sp>
        <p:nvSpPr>
          <p:cNvPr id="161" name="Текст"/>
          <p:cNvSpPr txBox="1"/>
          <p:nvPr/>
        </p:nvSpPr>
        <p:spPr>
          <a:xfrm>
            <a:off x="11792940" y="4633173"/>
            <a:ext cx="26009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162" name="ПОСВИР…"/>
          <p:cNvSpPr txBox="1"/>
          <p:nvPr/>
        </p:nvSpPr>
        <p:spPr>
          <a:xfrm>
            <a:off x="7087875" y="5278335"/>
            <a:ext cx="16227195" cy="77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i="0" u="sng">
                <a:solidFill>
                  <a:srgbClr val="F0F3F0"/>
                </a:solidFill>
              </a:defRPr>
            </a:pPr>
            <a:r>
              <a:t>ПОСВИР</a:t>
            </a:r>
          </a:p>
          <a:p>
            <a:pPr marL="649889" indent="-649889" algn="l">
              <a:buSzPct val="100000"/>
              <a:buChar char="-"/>
              <a:defRPr i="0">
                <a:solidFill>
                  <a:srgbClr val="F0F3F0"/>
                </a:solidFill>
              </a:defRPr>
            </a:pPr>
            <a:r>
              <a:t>возможность расширения научных исследований  в области применения удобрений и БАВ</a:t>
            </a:r>
          </a:p>
          <a:p>
            <a:pPr marL="649889" indent="-649889" algn="l">
              <a:buSzPct val="100000"/>
              <a:buChar char="-"/>
              <a:defRPr i="0">
                <a:solidFill>
                  <a:srgbClr val="F0F3F0"/>
                </a:solidFill>
              </a:defRPr>
            </a:pPr>
            <a:r>
              <a:t>доля от прибыли проекта</a:t>
            </a:r>
          </a:p>
          <a:p>
            <a:pPr marL="649889" indent="-649889" algn="l">
              <a:buSzPct val="100000"/>
              <a:buChar char="-"/>
              <a:defRPr i="0">
                <a:solidFill>
                  <a:srgbClr val="F0F3F0"/>
                </a:solidFill>
              </a:defRPr>
            </a:pPr>
            <a:r>
              <a:t>прибыль с дистрибьюции продукта</a:t>
            </a:r>
          </a:p>
          <a:p>
            <a:pPr algn="l">
              <a:defRPr i="0" u="sng">
                <a:solidFill>
                  <a:srgbClr val="F0F3F0"/>
                </a:solidFill>
              </a:defRPr>
            </a:pPr>
            <a:r>
              <a:t>Для проекта</a:t>
            </a:r>
          </a:p>
          <a:p>
            <a:pPr marL="649889" indent="-649889" algn="l">
              <a:buSzPct val="100000"/>
              <a:buChar char="-"/>
              <a:defRPr i="0">
                <a:solidFill>
                  <a:srgbClr val="F0F3F0"/>
                </a:solidFill>
              </a:defRPr>
            </a:pPr>
            <a:r>
              <a:t>решаем сложный для нас вопрос - растениеводства</a:t>
            </a:r>
          </a:p>
        </p:txBody>
      </p:sp>
      <p:grpSp>
        <p:nvGrpSpPr>
          <p:cNvPr id="165" name="Прямоугольник"/>
          <p:cNvGrpSpPr/>
          <p:nvPr/>
        </p:nvGrpSpPr>
        <p:grpSpPr>
          <a:xfrm>
            <a:off x="6271342" y="1213621"/>
            <a:ext cx="17860261" cy="3916857"/>
            <a:chOff x="0" y="0"/>
            <a:chExt cx="17860260" cy="3916856"/>
          </a:xfrm>
        </p:grpSpPr>
        <p:sp>
          <p:nvSpPr>
            <p:cNvPr id="164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63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66" name="Заинтересованности сторон"/>
          <p:cNvSpPr txBox="1"/>
          <p:nvPr>
            <p:ph type="title" idx="4294967295"/>
          </p:nvPr>
        </p:nvSpPr>
        <p:spPr>
          <a:xfrm>
            <a:off x="5698164" y="1040431"/>
            <a:ext cx="19621501" cy="31292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Заинтересованности сторон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807" y="-736846"/>
            <a:ext cx="24567614" cy="18425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092" y="348724"/>
            <a:ext cx="5080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521" y="7653844"/>
            <a:ext cx="5087142" cy="16443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Прямоугольник"/>
          <p:cNvGrpSpPr/>
          <p:nvPr/>
        </p:nvGrpSpPr>
        <p:grpSpPr>
          <a:xfrm>
            <a:off x="6405847" y="5221616"/>
            <a:ext cx="17860261" cy="8326690"/>
            <a:chOff x="0" y="0"/>
            <a:chExt cx="17860260" cy="8326689"/>
          </a:xfrm>
        </p:grpSpPr>
        <p:sp>
          <p:nvSpPr>
            <p:cNvPr id="172" name="Прямоугольник"/>
            <p:cNvSpPr/>
            <p:nvPr/>
          </p:nvSpPr>
          <p:spPr>
            <a:xfrm>
              <a:off x="215900" y="139700"/>
              <a:ext cx="17428461" cy="7767890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71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860261" cy="8326690"/>
            </a:xfrm>
            <a:prstGeom prst="rect">
              <a:avLst/>
            </a:prstGeom>
            <a:effectLst/>
          </p:spPr>
        </p:pic>
      </p:grpSp>
      <p:sp>
        <p:nvSpPr>
          <p:cNvPr id="174" name="Текст"/>
          <p:cNvSpPr txBox="1"/>
          <p:nvPr/>
        </p:nvSpPr>
        <p:spPr>
          <a:xfrm>
            <a:off x="11792940" y="4633173"/>
            <a:ext cx="26009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175" name="После успешных проведений пилотных исследований для маркетинговых компаний дистрибьютеров  можно будет наладить сотрудничество напрямую с производителями удобрений.…"/>
          <p:cNvSpPr txBox="1"/>
          <p:nvPr/>
        </p:nvSpPr>
        <p:spPr>
          <a:xfrm>
            <a:off x="7087875" y="5777929"/>
            <a:ext cx="16227195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i="0">
                <a:solidFill>
                  <a:srgbClr val="F0F3F0"/>
                </a:solidFill>
              </a:defRPr>
            </a:pPr>
            <a:r>
              <a:t>После успешных проведений пилотных исследований для маркетинговых компаний дистрибьютеров  можно будет наладить сотрудничество напрямую с производителями удобрений.</a:t>
            </a:r>
          </a:p>
          <a:p>
            <a:pPr algn="l">
              <a:defRPr i="0">
                <a:solidFill>
                  <a:srgbClr val="F0F3F0"/>
                </a:solidFill>
              </a:defRPr>
            </a:pPr>
          </a:p>
          <a:p>
            <a:pPr algn="l">
              <a:defRPr i="0">
                <a:solidFill>
                  <a:srgbClr val="F0F3F0"/>
                </a:solidFill>
              </a:defRPr>
            </a:pPr>
            <a:r>
              <a:t>Создать свой бренд, торговую марку</a:t>
            </a:r>
          </a:p>
        </p:txBody>
      </p:sp>
      <p:grpSp>
        <p:nvGrpSpPr>
          <p:cNvPr id="178" name="Прямоугольник"/>
          <p:cNvGrpSpPr/>
          <p:nvPr/>
        </p:nvGrpSpPr>
        <p:grpSpPr>
          <a:xfrm>
            <a:off x="6271342" y="1213621"/>
            <a:ext cx="17860261" cy="3916857"/>
            <a:chOff x="0" y="0"/>
            <a:chExt cx="17860260" cy="3916856"/>
          </a:xfrm>
        </p:grpSpPr>
        <p:sp>
          <p:nvSpPr>
            <p:cNvPr id="177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76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79" name="Перспективы развития"/>
          <p:cNvSpPr txBox="1"/>
          <p:nvPr>
            <p:ph type="title" idx="4294967295"/>
          </p:nvPr>
        </p:nvSpPr>
        <p:spPr>
          <a:xfrm>
            <a:off x="5698164" y="1040431"/>
            <a:ext cx="19621501" cy="31292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Перспективы развития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807" y="-736846"/>
            <a:ext cx="24567614" cy="18425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092" y="348724"/>
            <a:ext cx="5080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521" y="7653844"/>
            <a:ext cx="5087142" cy="16443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6" name="Прямоугольник"/>
          <p:cNvGrpSpPr/>
          <p:nvPr/>
        </p:nvGrpSpPr>
        <p:grpSpPr>
          <a:xfrm>
            <a:off x="6405847" y="5221616"/>
            <a:ext cx="17860261" cy="8326690"/>
            <a:chOff x="0" y="0"/>
            <a:chExt cx="17860260" cy="8326689"/>
          </a:xfrm>
        </p:grpSpPr>
        <p:sp>
          <p:nvSpPr>
            <p:cNvPr id="185" name="Прямоугольник"/>
            <p:cNvSpPr/>
            <p:nvPr/>
          </p:nvSpPr>
          <p:spPr>
            <a:xfrm>
              <a:off x="215900" y="139700"/>
              <a:ext cx="17428461" cy="7767890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84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860261" cy="8326690"/>
            </a:xfrm>
            <a:prstGeom prst="rect">
              <a:avLst/>
            </a:prstGeom>
            <a:effectLst/>
          </p:spPr>
        </p:pic>
      </p:grpSp>
      <p:sp>
        <p:nvSpPr>
          <p:cNvPr id="187" name="Текст"/>
          <p:cNvSpPr txBox="1"/>
          <p:nvPr/>
        </p:nvSpPr>
        <p:spPr>
          <a:xfrm>
            <a:off x="11792940" y="4633173"/>
            <a:ext cx="26009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188" name="Насколько была бы вам интересна коллаборация с нашей кафедрой в проведении таких работ?…"/>
          <p:cNvSpPr txBox="1"/>
          <p:nvPr/>
        </p:nvSpPr>
        <p:spPr>
          <a:xfrm>
            <a:off x="7087875" y="5393626"/>
            <a:ext cx="16227195" cy="86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919655" indent="-919655" algn="l">
              <a:buSzPct val="100000"/>
              <a:buAutoNum type="arabicPeriod" startAt="1"/>
              <a:defRPr i="0">
                <a:solidFill>
                  <a:srgbClr val="F0F3F0"/>
                </a:solidFill>
              </a:defRPr>
            </a:pPr>
            <a:r>
              <a:t>Насколько была бы вам интересна коллаборация с нашей кафедрой в проведении таких работ?</a:t>
            </a:r>
          </a:p>
          <a:p>
            <a:pPr marL="919655" indent="-919655" algn="l">
              <a:buSzPct val="100000"/>
              <a:buAutoNum type="arabicPeriod" startAt="1"/>
              <a:defRPr i="0">
                <a:solidFill>
                  <a:srgbClr val="F0F3F0"/>
                </a:solidFill>
              </a:defRPr>
            </a:pPr>
            <a:r>
              <a:t>Какие возможные условия проведения исследований (сезонность, культуры, грунт)? </a:t>
            </a:r>
          </a:p>
          <a:p>
            <a:pPr marL="919655" indent="-919655" algn="l">
              <a:buSzPct val="100000"/>
              <a:buAutoNum type="arabicPeriod" startAt="1"/>
              <a:defRPr i="0">
                <a:solidFill>
                  <a:srgbClr val="F0F3F0"/>
                </a:solidFill>
              </a:defRPr>
            </a:pPr>
            <a:r>
              <a:t>Какая на ваш взгляд стоимость работ и необходимые ресурсы для их проведения?</a:t>
            </a:r>
          </a:p>
          <a:p>
            <a:pPr marL="919655" indent="-919655" algn="l">
              <a:buSzPct val="100000"/>
              <a:buAutoNum type="arabicPeriod" startAt="1"/>
              <a:defRPr i="0">
                <a:solidFill>
                  <a:srgbClr val="F0F3F0"/>
                </a:solidFill>
              </a:defRPr>
            </a:pPr>
            <a:r>
              <a:t>Необходимы ли согласования для проведения работ? В каком объеме/детализации и с кем?</a:t>
            </a:r>
          </a:p>
        </p:txBody>
      </p:sp>
      <p:grpSp>
        <p:nvGrpSpPr>
          <p:cNvPr id="191" name="Прямоугольник"/>
          <p:cNvGrpSpPr/>
          <p:nvPr/>
        </p:nvGrpSpPr>
        <p:grpSpPr>
          <a:xfrm>
            <a:off x="6271342" y="1213621"/>
            <a:ext cx="17860261" cy="3916857"/>
            <a:chOff x="0" y="0"/>
            <a:chExt cx="17860260" cy="3916856"/>
          </a:xfrm>
        </p:grpSpPr>
        <p:sp>
          <p:nvSpPr>
            <p:cNvPr id="190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89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192" name="Вопросы"/>
          <p:cNvSpPr txBox="1"/>
          <p:nvPr>
            <p:ph type="title" idx="4294967295"/>
          </p:nvPr>
        </p:nvSpPr>
        <p:spPr>
          <a:xfrm>
            <a:off x="5678949" y="1280747"/>
            <a:ext cx="19621501" cy="31292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Вопросы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807" y="-736846"/>
            <a:ext cx="24567614" cy="18425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092" y="348724"/>
            <a:ext cx="50800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521" y="7653844"/>
            <a:ext cx="5087142" cy="16443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Прямоугольник"/>
          <p:cNvGrpSpPr/>
          <p:nvPr/>
        </p:nvGrpSpPr>
        <p:grpSpPr>
          <a:xfrm>
            <a:off x="6405847" y="5221616"/>
            <a:ext cx="17860261" cy="8326690"/>
            <a:chOff x="0" y="0"/>
            <a:chExt cx="17860260" cy="8326689"/>
          </a:xfrm>
        </p:grpSpPr>
        <p:sp>
          <p:nvSpPr>
            <p:cNvPr id="198" name="Прямоугольник"/>
            <p:cNvSpPr/>
            <p:nvPr/>
          </p:nvSpPr>
          <p:spPr>
            <a:xfrm>
              <a:off x="215900" y="139700"/>
              <a:ext cx="17428461" cy="7767890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197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860261" cy="8326690"/>
            </a:xfrm>
            <a:prstGeom prst="rect">
              <a:avLst/>
            </a:prstGeom>
            <a:effectLst/>
          </p:spPr>
        </p:pic>
      </p:grpSp>
      <p:sp>
        <p:nvSpPr>
          <p:cNvPr id="200" name="Текст"/>
          <p:cNvSpPr txBox="1"/>
          <p:nvPr/>
        </p:nvSpPr>
        <p:spPr>
          <a:xfrm>
            <a:off x="11792940" y="4633173"/>
            <a:ext cx="26009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201" name="На данный момент у нас есть заинтересованный поставщик удобрений и почвы для рассады из Нидерландов (Московская обл.)…"/>
          <p:cNvSpPr txBox="1"/>
          <p:nvPr/>
        </p:nvSpPr>
        <p:spPr>
          <a:xfrm>
            <a:off x="7087875" y="5393626"/>
            <a:ext cx="16227195" cy="86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i="0">
                <a:solidFill>
                  <a:srgbClr val="F0F3F0"/>
                </a:solidFill>
              </a:defRPr>
            </a:pPr>
            <a:r>
              <a:t>На данный момент у нас есть заинтересованный поставщик удобрений и почвы для рассады из Нидерландов (Московская обл.)</a:t>
            </a:r>
          </a:p>
          <a:p>
            <a:pPr algn="l">
              <a:defRPr i="0">
                <a:solidFill>
                  <a:srgbClr val="F0F3F0"/>
                </a:solidFill>
              </a:defRPr>
            </a:pPr>
          </a:p>
          <a:p>
            <a:pPr algn="l">
              <a:defRPr i="0">
                <a:solidFill>
                  <a:srgbClr val="F0F3F0"/>
                </a:solidFill>
              </a:defRPr>
            </a:pPr>
            <a:r>
              <a:t>Есть опытная установка для маркирования</a:t>
            </a:r>
          </a:p>
          <a:p>
            <a:pPr algn="l">
              <a:defRPr i="0">
                <a:solidFill>
                  <a:srgbClr val="F0F3F0"/>
                </a:solidFill>
              </a:defRPr>
            </a:pPr>
          </a:p>
          <a:p>
            <a:pPr algn="l">
              <a:defRPr i="0">
                <a:solidFill>
                  <a:srgbClr val="F0F3F0"/>
                </a:solidFill>
              </a:defRPr>
            </a:pPr>
            <a:r>
              <a:t>Участвуем в двух акселераторах для привлечения инвестиций (Сбербанк и Фонд содействия инновациям)</a:t>
            </a:r>
          </a:p>
        </p:txBody>
      </p:sp>
      <p:grpSp>
        <p:nvGrpSpPr>
          <p:cNvPr id="204" name="Прямоугольник"/>
          <p:cNvGrpSpPr/>
          <p:nvPr/>
        </p:nvGrpSpPr>
        <p:grpSpPr>
          <a:xfrm>
            <a:off x="6271342" y="1213621"/>
            <a:ext cx="17860261" cy="3916857"/>
            <a:chOff x="0" y="0"/>
            <a:chExt cx="17860260" cy="3916856"/>
          </a:xfrm>
        </p:grpSpPr>
        <p:sp>
          <p:nvSpPr>
            <p:cNvPr id="203" name="Прямоугольник"/>
            <p:cNvSpPr/>
            <p:nvPr/>
          </p:nvSpPr>
          <p:spPr>
            <a:xfrm>
              <a:off x="215900" y="139700"/>
              <a:ext cx="17428461" cy="3358057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02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7860261" cy="3916857"/>
            </a:xfrm>
            <a:prstGeom prst="rect">
              <a:avLst/>
            </a:prstGeom>
            <a:effectLst/>
          </p:spPr>
        </p:pic>
      </p:grpSp>
      <p:sp>
        <p:nvSpPr>
          <p:cNvPr id="205" name="Состояние проекта"/>
          <p:cNvSpPr txBox="1"/>
          <p:nvPr>
            <p:ph type="title" idx="4294967295"/>
          </p:nvPr>
        </p:nvSpPr>
        <p:spPr>
          <a:xfrm>
            <a:off x="5678949" y="1280747"/>
            <a:ext cx="19621501" cy="31292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F3F0"/>
                </a:solidFill>
              </a:defRPr>
            </a:lvl1pPr>
          </a:lstStyle>
          <a:p>
            <a:pPr/>
            <a:r>
              <a:t>Состояние проекта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6501" y="3186922"/>
            <a:ext cx="12105456" cy="9079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0278" y="3173348"/>
            <a:ext cx="4275479" cy="5878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75975" y="3253579"/>
            <a:ext cx="9549019" cy="308655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Текст"/>
          <p:cNvSpPr txBox="1"/>
          <p:nvPr/>
        </p:nvSpPr>
        <p:spPr>
          <a:xfrm>
            <a:off x="11792940" y="4633173"/>
            <a:ext cx="26009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pic>
        <p:nvPicPr>
          <p:cNvPr id="211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15030" y="6191543"/>
            <a:ext cx="9470909" cy="605064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Будем рады сотрудничеству!"/>
          <p:cNvSpPr txBox="1"/>
          <p:nvPr/>
        </p:nvSpPr>
        <p:spPr>
          <a:xfrm>
            <a:off x="9305647" y="1520322"/>
            <a:ext cx="830910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Будем рады сотрудничеству!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988" y="-965365"/>
            <a:ext cx="25380279" cy="147681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Прямоугольник"/>
          <p:cNvGrpSpPr/>
          <p:nvPr/>
        </p:nvGrpSpPr>
        <p:grpSpPr>
          <a:xfrm>
            <a:off x="-143457" y="2964606"/>
            <a:ext cx="15448490" cy="8755285"/>
            <a:chOff x="0" y="0"/>
            <a:chExt cx="15448489" cy="8755284"/>
          </a:xfrm>
        </p:grpSpPr>
        <p:sp>
          <p:nvSpPr>
            <p:cNvPr id="216" name="Прямоугольник"/>
            <p:cNvSpPr/>
            <p:nvPr/>
          </p:nvSpPr>
          <p:spPr>
            <a:xfrm>
              <a:off x="215900" y="139699"/>
              <a:ext cx="15016690" cy="8196486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15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448490" cy="8755286"/>
            </a:xfrm>
            <a:prstGeom prst="rect">
              <a:avLst/>
            </a:prstGeom>
            <a:effectLst/>
          </p:spPr>
        </p:pic>
      </p:grpSp>
      <p:sp>
        <p:nvSpPr>
          <p:cNvPr id="218" name="Предложение исследования удобрений…"/>
          <p:cNvSpPr txBox="1"/>
          <p:nvPr>
            <p:ph type="ctrTitle"/>
          </p:nvPr>
        </p:nvSpPr>
        <p:spPr>
          <a:xfrm>
            <a:off x="-699138" y="4727363"/>
            <a:ext cx="17475201" cy="3962401"/>
          </a:xfrm>
          <a:prstGeom prst="rect">
            <a:avLst/>
          </a:prstGeom>
        </p:spPr>
        <p:txBody>
          <a:bodyPr/>
          <a:lstStyle/>
          <a:p>
            <a:pPr defTabSz="652145">
              <a:defRPr sz="8374">
                <a:solidFill>
                  <a:srgbClr val="F0F3F0"/>
                </a:solidFill>
                <a:effectLst>
                  <a:outerShdw sx="100000" sy="100000" kx="0" ky="0" algn="b" rotWithShape="0" blurRad="20066" dist="20066" dir="16200000">
                    <a:srgbClr val="000000">
                      <a:alpha val="34000"/>
                    </a:srgbClr>
                  </a:outerShdw>
                </a:effectLst>
              </a:defRPr>
            </a:pPr>
            <a:r>
              <a:t>Предложение исследования удобрений </a:t>
            </a:r>
          </a:p>
          <a:p>
            <a:pPr defTabSz="652145">
              <a:defRPr sz="8374">
                <a:solidFill>
                  <a:srgbClr val="F0F3F0"/>
                </a:solidFill>
                <a:effectLst>
                  <a:outerShdw sx="100000" sy="100000" kx="0" ky="0" algn="b" rotWithShape="0" blurRad="20066" dist="20066" dir="16200000">
                    <a:srgbClr val="000000">
                      <a:alpha val="34000"/>
                    </a:srgbClr>
                  </a:outerShdw>
                </a:effectLst>
              </a:defRPr>
            </a:pPr>
            <a:r>
              <a:t>для маркетинговых целей</a:t>
            </a:r>
          </a:p>
        </p:txBody>
      </p:sp>
      <p:grpSp>
        <p:nvGrpSpPr>
          <p:cNvPr id="221" name="Прямоугольник"/>
          <p:cNvGrpSpPr/>
          <p:nvPr/>
        </p:nvGrpSpPr>
        <p:grpSpPr>
          <a:xfrm>
            <a:off x="15346750" y="118184"/>
            <a:ext cx="8085350" cy="13571898"/>
            <a:chOff x="0" y="0"/>
            <a:chExt cx="8085349" cy="13571897"/>
          </a:xfrm>
        </p:grpSpPr>
        <p:sp>
          <p:nvSpPr>
            <p:cNvPr id="220" name="Прямоугольник"/>
            <p:cNvSpPr/>
            <p:nvPr/>
          </p:nvSpPr>
          <p:spPr>
            <a:xfrm>
              <a:off x="215900" y="139700"/>
              <a:ext cx="7653550" cy="13013098"/>
            </a:xfrm>
            <a:prstGeom prst="rect">
              <a:avLst/>
            </a:prstGeom>
            <a:solidFill>
              <a:srgbClr val="71C762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4400">
                  <a:solidFill>
                    <a:srgbClr val="F3F1DF"/>
                  </a:solidFill>
                  <a:effectLst/>
                </a:defRPr>
              </a:pPr>
            </a:p>
          </p:txBody>
        </p:sp>
        <p:pic>
          <p:nvPicPr>
            <p:cNvPr id="219" name="Прямоугольник Прямоугольник" descr="Прямоугольник Прямоугольник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085350" cy="13571898"/>
            </a:xfrm>
            <a:prstGeom prst="rect">
              <a:avLst/>
            </a:prstGeom>
            <a:effectLst/>
          </p:spPr>
        </p:pic>
      </p:grpSp>
      <p:sp>
        <p:nvSpPr>
          <p:cNvPr id="222" name="Цена: 210-360 руб…"/>
          <p:cNvSpPr txBox="1"/>
          <p:nvPr/>
        </p:nvSpPr>
        <p:spPr>
          <a:xfrm>
            <a:off x="15933120" y="2666999"/>
            <a:ext cx="7069456" cy="1000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Цена: 210-360 руб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Трудозатраты: 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1 чел/мес инженер, 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3-5 чел/мес биоинженер,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1 чел/мес журналист</a:t>
            </a: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</a:p>
          <a:p>
            <a:pPr algn="l" defTabSz="914400"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Результат: </a:t>
            </a:r>
          </a:p>
          <a:p>
            <a:pPr marL="580258" indent="-580258" algn="l" defTabSz="914400">
              <a:buSzPct val="100000"/>
              <a:buChar char="-"/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медиа-отчет</a:t>
            </a:r>
          </a:p>
          <a:p>
            <a:pPr marL="580258" indent="-580258" algn="l" defTabSz="914400">
              <a:buSzPct val="100000"/>
              <a:buChar char="-"/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публикация в ВАК </a:t>
            </a:r>
            <a:br/>
            <a:r>
              <a:t>журнале</a:t>
            </a:r>
          </a:p>
          <a:p>
            <a:pPr marL="580258" indent="-580258" algn="l" defTabSz="914400">
              <a:buSzPct val="100000"/>
              <a:buChar char="-"/>
              <a:tabLst>
                <a:tab pos="1638300" algn="l"/>
              </a:tabLst>
              <a:defRPr i="0" sz="5000">
                <a:solidFill>
                  <a:srgbClr val="FEF9DA"/>
                </a:solidFill>
                <a:effectLst/>
              </a:defRPr>
            </a:pPr>
            <a:r>
              <a:t>доклады на научных </a:t>
            </a:r>
            <a:br/>
            <a:r>
              <a:t>конференциях</a:t>
            </a:r>
          </a:p>
        </p:txBody>
      </p:sp>
      <p:pic>
        <p:nvPicPr>
          <p:cNvPr id="223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05560" y="500985"/>
            <a:ext cx="7167727" cy="1762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73E86"/>
      </a:dk1>
      <a:lt1>
        <a:srgbClr val="86837F">
          <a:alpha val="80000"/>
        </a:srgbClr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6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